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1" autoAdjust="0"/>
    <p:restoredTop sz="94660"/>
  </p:normalViewPr>
  <p:slideViewPr>
    <p:cSldViewPr>
      <p:cViewPr varScale="1">
        <p:scale>
          <a:sx n="53" d="100"/>
          <a:sy n="53" d="100"/>
        </p:scale>
        <p:origin x="90" y="12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7E776-1C4A-486B-BD44-153A34EB999D}" type="datetimeFigureOut">
              <a:rPr lang="en-US" smtClean="0"/>
              <a:pPr/>
              <a:t>10/21/2020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A6423-A992-4208-A6F8-860E66E73B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64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C4406D-F2D6-4426-AB36-8C8ABB7F88B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445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A2FD04-567F-4EB8-B31A-9862C64CA2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9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01F815-027C-440F-ACFD-B4B09B0957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26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EC374D-B78D-40C7-9BB3-DB3EFD1B453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02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2A23CA-DC28-4AA5-BD30-0A802A1706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53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ECC221-D8A4-440F-9286-353A844609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87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1461BA-BDCF-4196-8CBD-48FA34A40C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66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672448-ED4F-409C-AE95-E374BE1080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371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8738A7-F9C8-47D7-ABDA-2855538909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011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EF8787-F74C-4E0C-BBC2-9B59AAD6DE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15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F5CF22-39D4-4286-A3B3-B5BDF6287D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47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3947C5C0-65E3-45CE-B4E9-559B800291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593725" y="544513"/>
            <a:ext cx="269716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dirty="0">
                <a:latin typeface="Times New Roman" pitchFamily="18" charset="0"/>
              </a:rPr>
              <a:t>1.  Given the following binary tree:</a:t>
            </a:r>
          </a:p>
        </p:txBody>
      </p:sp>
      <p:sp>
        <p:nvSpPr>
          <p:cNvPr id="2051" name="Text Box 3"/>
          <p:cNvSpPr txBox="1">
            <a:spLocks noChangeArrowheads="1"/>
          </p:cNvSpPr>
          <p:nvPr/>
        </p:nvSpPr>
        <p:spPr bwMode="auto">
          <a:xfrm>
            <a:off x="822325" y="4227513"/>
            <a:ext cx="4067588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200" dirty="0">
                <a:latin typeface="Times New Roman" pitchFamily="18" charset="0"/>
              </a:rPr>
              <a:t>(a)  What is the </a:t>
            </a:r>
            <a:r>
              <a:rPr lang="en-US" sz="1200" dirty="0" err="1">
                <a:latin typeface="Times New Roman" pitchFamily="18" charset="0"/>
              </a:rPr>
              <a:t>inorder</a:t>
            </a:r>
            <a:r>
              <a:rPr lang="en-US" sz="1200" dirty="0">
                <a:latin typeface="Times New Roman" pitchFamily="18" charset="0"/>
              </a:rPr>
              <a:t> traversal of the tree?</a:t>
            </a:r>
          </a:p>
          <a:p>
            <a:r>
              <a:rPr lang="en-US" sz="1200" dirty="0">
                <a:latin typeface="Times New Roman" pitchFamily="18" charset="0"/>
              </a:rPr>
              <a:t> </a:t>
            </a:r>
          </a:p>
          <a:p>
            <a:r>
              <a:rPr lang="en-US" sz="1200" dirty="0">
                <a:latin typeface="Times New Roman" pitchFamily="18" charset="0"/>
              </a:rPr>
              <a:t>	</a:t>
            </a:r>
          </a:p>
          <a:p>
            <a:r>
              <a:rPr lang="en-US" sz="1200" dirty="0">
                <a:latin typeface="Times New Roman" pitchFamily="18" charset="0"/>
              </a:rPr>
              <a:t>(b)  What is the preorder traversal of the tree?</a:t>
            </a:r>
          </a:p>
          <a:p>
            <a:r>
              <a:rPr lang="en-US" sz="1200" dirty="0">
                <a:latin typeface="Times New Roman" pitchFamily="18" charset="0"/>
              </a:rPr>
              <a:t>         </a:t>
            </a:r>
          </a:p>
          <a:p>
            <a:endParaRPr lang="en-US" sz="1200" dirty="0">
              <a:latin typeface="Times New Roman" pitchFamily="18" charset="0"/>
            </a:endParaRPr>
          </a:p>
          <a:p>
            <a:r>
              <a:rPr lang="en-US" sz="1200" dirty="0">
                <a:latin typeface="Times New Roman" pitchFamily="18" charset="0"/>
              </a:rPr>
              <a:t>(c)  What is the </a:t>
            </a:r>
            <a:r>
              <a:rPr lang="en-US" sz="1200" dirty="0" err="1">
                <a:latin typeface="Times New Roman" pitchFamily="18" charset="0"/>
              </a:rPr>
              <a:t>postorder</a:t>
            </a:r>
            <a:r>
              <a:rPr lang="en-US" sz="1200" dirty="0">
                <a:latin typeface="Times New Roman" pitchFamily="18" charset="0"/>
              </a:rPr>
              <a:t> traversal of the tree?</a:t>
            </a:r>
          </a:p>
          <a:p>
            <a:r>
              <a:rPr lang="en-US" sz="1200" dirty="0">
                <a:latin typeface="Times New Roman" pitchFamily="18" charset="0"/>
              </a:rPr>
              <a:t>        </a:t>
            </a:r>
          </a:p>
          <a:p>
            <a:endParaRPr lang="en-US" sz="1200" dirty="0">
              <a:latin typeface="Times New Roman" pitchFamily="18" charset="0"/>
            </a:endParaRPr>
          </a:p>
          <a:p>
            <a:pPr marL="228600" indent="-228600">
              <a:buAutoNum type="alphaLcParenBoth" startAt="4"/>
            </a:pPr>
            <a:r>
              <a:rPr lang="en-US" sz="1200" dirty="0">
                <a:latin typeface="Times New Roman" pitchFamily="18" charset="0"/>
              </a:rPr>
              <a:t>What is the height of the tree?   What nodes are on level 2?</a:t>
            </a:r>
          </a:p>
          <a:p>
            <a:r>
              <a:rPr lang="en-US" sz="1200" dirty="0">
                <a:latin typeface="Times New Roman" pitchFamily="18" charset="0"/>
              </a:rPr>
              <a:t>	 		 </a:t>
            </a:r>
          </a:p>
        </p:txBody>
      </p:sp>
      <p:grpSp>
        <p:nvGrpSpPr>
          <p:cNvPr id="2052" name="Group 4"/>
          <p:cNvGrpSpPr>
            <a:grpSpLocks/>
          </p:cNvGrpSpPr>
          <p:nvPr/>
        </p:nvGrpSpPr>
        <p:grpSpPr bwMode="auto">
          <a:xfrm>
            <a:off x="1447800" y="1016000"/>
            <a:ext cx="3611473" cy="1784195"/>
            <a:chOff x="912" y="624"/>
            <a:chExt cx="2904" cy="1536"/>
          </a:xfrm>
        </p:grpSpPr>
        <p:sp>
          <p:nvSpPr>
            <p:cNvPr id="2053" name="Oval 5"/>
            <p:cNvSpPr>
              <a:spLocks noChangeArrowheads="1"/>
            </p:cNvSpPr>
            <p:nvPr/>
          </p:nvSpPr>
          <p:spPr bwMode="auto">
            <a:xfrm>
              <a:off x="2400" y="624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45</a:t>
              </a:r>
            </a:p>
          </p:txBody>
        </p:sp>
        <p:sp>
          <p:nvSpPr>
            <p:cNvPr id="2054" name="Oval 6"/>
            <p:cNvSpPr>
              <a:spLocks noChangeArrowheads="1"/>
            </p:cNvSpPr>
            <p:nvPr/>
          </p:nvSpPr>
          <p:spPr bwMode="auto">
            <a:xfrm>
              <a:off x="1791" y="960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38</a:t>
              </a:r>
            </a:p>
          </p:txBody>
        </p:sp>
        <p:sp>
          <p:nvSpPr>
            <p:cNvPr id="2055" name="Oval 7"/>
            <p:cNvSpPr>
              <a:spLocks noChangeArrowheads="1"/>
            </p:cNvSpPr>
            <p:nvPr/>
          </p:nvSpPr>
          <p:spPr bwMode="auto">
            <a:xfrm>
              <a:off x="3309" y="960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65</a:t>
              </a:r>
            </a:p>
          </p:txBody>
        </p:sp>
        <p:sp>
          <p:nvSpPr>
            <p:cNvPr id="2057" name="Oval 9"/>
            <p:cNvSpPr>
              <a:spLocks noChangeArrowheads="1"/>
            </p:cNvSpPr>
            <p:nvPr/>
          </p:nvSpPr>
          <p:spPr bwMode="auto">
            <a:xfrm>
              <a:off x="3069" y="1440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63</a:t>
              </a:r>
            </a:p>
          </p:txBody>
        </p:sp>
        <p:sp>
          <p:nvSpPr>
            <p:cNvPr id="2058" name="Oval 10"/>
            <p:cNvSpPr>
              <a:spLocks noChangeArrowheads="1"/>
            </p:cNvSpPr>
            <p:nvPr/>
          </p:nvSpPr>
          <p:spPr bwMode="auto">
            <a:xfrm>
              <a:off x="1309" y="1440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34</a:t>
              </a:r>
            </a:p>
          </p:txBody>
        </p:sp>
        <p:sp>
          <p:nvSpPr>
            <p:cNvPr id="2059" name="Oval 11"/>
            <p:cNvSpPr>
              <a:spLocks noChangeArrowheads="1"/>
            </p:cNvSpPr>
            <p:nvPr/>
          </p:nvSpPr>
          <p:spPr bwMode="auto">
            <a:xfrm>
              <a:off x="1549" y="1920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35</a:t>
              </a:r>
            </a:p>
          </p:txBody>
        </p:sp>
        <p:sp>
          <p:nvSpPr>
            <p:cNvPr id="2060" name="Oval 12"/>
            <p:cNvSpPr>
              <a:spLocks noChangeArrowheads="1"/>
            </p:cNvSpPr>
            <p:nvPr/>
          </p:nvSpPr>
          <p:spPr bwMode="auto">
            <a:xfrm>
              <a:off x="973" y="1920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16</a:t>
              </a:r>
            </a:p>
          </p:txBody>
        </p:sp>
        <p:sp>
          <p:nvSpPr>
            <p:cNvPr id="2061" name="Oval 13"/>
            <p:cNvSpPr>
              <a:spLocks noChangeArrowheads="1"/>
            </p:cNvSpPr>
            <p:nvPr/>
          </p:nvSpPr>
          <p:spPr bwMode="auto">
            <a:xfrm>
              <a:off x="1954" y="1914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39</a:t>
              </a:r>
            </a:p>
          </p:txBody>
        </p:sp>
        <p:sp>
          <p:nvSpPr>
            <p:cNvPr id="2062" name="Oval 14"/>
            <p:cNvSpPr>
              <a:spLocks noChangeArrowheads="1"/>
            </p:cNvSpPr>
            <p:nvPr/>
          </p:nvSpPr>
          <p:spPr bwMode="auto">
            <a:xfrm>
              <a:off x="2137" y="1455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41</a:t>
              </a:r>
            </a:p>
          </p:txBody>
        </p:sp>
        <p:sp>
          <p:nvSpPr>
            <p:cNvPr id="2063" name="Oval 15"/>
            <p:cNvSpPr>
              <a:spLocks noChangeArrowheads="1"/>
            </p:cNvSpPr>
            <p:nvPr/>
          </p:nvSpPr>
          <p:spPr bwMode="auto">
            <a:xfrm>
              <a:off x="3576" y="1439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72</a:t>
              </a:r>
            </a:p>
          </p:txBody>
        </p:sp>
        <p:sp>
          <p:nvSpPr>
            <p:cNvPr id="2064" name="Oval 16"/>
            <p:cNvSpPr>
              <a:spLocks noChangeArrowheads="1"/>
            </p:cNvSpPr>
            <p:nvPr/>
          </p:nvSpPr>
          <p:spPr bwMode="auto">
            <a:xfrm>
              <a:off x="3240" y="1871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64</a:t>
              </a:r>
            </a:p>
          </p:txBody>
        </p:sp>
        <p:sp>
          <p:nvSpPr>
            <p:cNvPr id="2066" name="Line 18"/>
            <p:cNvSpPr>
              <a:spLocks noChangeShapeType="1"/>
            </p:cNvSpPr>
            <p:nvPr/>
          </p:nvSpPr>
          <p:spPr bwMode="auto">
            <a:xfrm flipH="1">
              <a:off x="2015" y="816"/>
              <a:ext cx="385" cy="1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67" name="Line 19"/>
            <p:cNvSpPr>
              <a:spLocks noChangeShapeType="1"/>
            </p:cNvSpPr>
            <p:nvPr/>
          </p:nvSpPr>
          <p:spPr bwMode="auto">
            <a:xfrm>
              <a:off x="2592" y="816"/>
              <a:ext cx="710" cy="24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68" name="Line 20"/>
            <p:cNvSpPr>
              <a:spLocks noChangeShapeType="1"/>
            </p:cNvSpPr>
            <p:nvPr/>
          </p:nvSpPr>
          <p:spPr bwMode="auto">
            <a:xfrm flipH="1">
              <a:off x="1525" y="1152"/>
              <a:ext cx="266" cy="3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0" name="Line 22"/>
            <p:cNvSpPr>
              <a:spLocks noChangeShapeType="1"/>
            </p:cNvSpPr>
            <p:nvPr/>
          </p:nvSpPr>
          <p:spPr bwMode="auto">
            <a:xfrm flipH="1">
              <a:off x="3213" y="1152"/>
              <a:ext cx="144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1" name="Line 23"/>
            <p:cNvSpPr>
              <a:spLocks noChangeShapeType="1"/>
            </p:cNvSpPr>
            <p:nvPr/>
          </p:nvSpPr>
          <p:spPr bwMode="auto">
            <a:xfrm flipH="1">
              <a:off x="1069" y="1632"/>
              <a:ext cx="288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2" name="Line 24"/>
            <p:cNvSpPr>
              <a:spLocks noChangeShapeType="1"/>
            </p:cNvSpPr>
            <p:nvPr/>
          </p:nvSpPr>
          <p:spPr bwMode="auto">
            <a:xfrm>
              <a:off x="1501" y="1632"/>
              <a:ext cx="192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3" name="Line 25"/>
            <p:cNvSpPr>
              <a:spLocks noChangeShapeType="1"/>
            </p:cNvSpPr>
            <p:nvPr/>
          </p:nvSpPr>
          <p:spPr bwMode="auto">
            <a:xfrm>
              <a:off x="1954" y="1193"/>
              <a:ext cx="184" cy="2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4" name="Line 26"/>
            <p:cNvSpPr>
              <a:spLocks noChangeShapeType="1"/>
            </p:cNvSpPr>
            <p:nvPr/>
          </p:nvSpPr>
          <p:spPr bwMode="auto">
            <a:xfrm flipH="1">
              <a:off x="2076" y="1717"/>
              <a:ext cx="123" cy="19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5" name="Line 27"/>
            <p:cNvSpPr>
              <a:spLocks noChangeShapeType="1"/>
            </p:cNvSpPr>
            <p:nvPr/>
          </p:nvSpPr>
          <p:spPr bwMode="auto">
            <a:xfrm>
              <a:off x="3490" y="1193"/>
              <a:ext cx="184" cy="2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6" name="Line 28"/>
            <p:cNvSpPr>
              <a:spLocks noChangeShapeType="1"/>
            </p:cNvSpPr>
            <p:nvPr/>
          </p:nvSpPr>
          <p:spPr bwMode="auto">
            <a:xfrm>
              <a:off x="3284" y="1652"/>
              <a:ext cx="140" cy="2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8" name="Rectangle 30"/>
            <p:cNvSpPr>
              <a:spLocks noChangeArrowheads="1"/>
            </p:cNvSpPr>
            <p:nvPr/>
          </p:nvSpPr>
          <p:spPr bwMode="auto">
            <a:xfrm>
              <a:off x="1200" y="624"/>
              <a:ext cx="192" cy="19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9" name="Text Box 31"/>
            <p:cNvSpPr txBox="1">
              <a:spLocks noChangeArrowheads="1"/>
            </p:cNvSpPr>
            <p:nvPr/>
          </p:nvSpPr>
          <p:spPr bwMode="auto">
            <a:xfrm>
              <a:off x="912" y="624"/>
              <a:ext cx="363" cy="2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sz="1400">
                  <a:latin typeface="Times New Roman" pitchFamily="18" charset="0"/>
                </a:rPr>
                <a:t>tree</a:t>
              </a:r>
              <a:endParaRPr lang="en-US" sz="1600">
                <a:latin typeface="Times New Roman" pitchFamily="18" charset="0"/>
              </a:endParaRPr>
            </a:p>
          </p:txBody>
        </p:sp>
        <p:sp>
          <p:nvSpPr>
            <p:cNvPr id="2080" name="Line 32"/>
            <p:cNvSpPr>
              <a:spLocks noChangeShapeType="1"/>
            </p:cNvSpPr>
            <p:nvPr/>
          </p:nvSpPr>
          <p:spPr bwMode="auto">
            <a:xfrm flipV="1">
              <a:off x="1296" y="720"/>
              <a:ext cx="110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Oval 12"/>
            <p:cNvSpPr>
              <a:spLocks noChangeArrowheads="1"/>
            </p:cNvSpPr>
            <p:nvPr/>
          </p:nvSpPr>
          <p:spPr bwMode="auto">
            <a:xfrm>
              <a:off x="2860" y="1871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55</a:t>
              </a:r>
            </a:p>
          </p:txBody>
        </p:sp>
        <p:sp>
          <p:nvSpPr>
            <p:cNvPr id="34" name="Line 23"/>
            <p:cNvSpPr>
              <a:spLocks noChangeShapeType="1"/>
            </p:cNvSpPr>
            <p:nvPr/>
          </p:nvSpPr>
          <p:spPr bwMode="auto">
            <a:xfrm flipH="1">
              <a:off x="3039" y="1652"/>
              <a:ext cx="123" cy="2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Line 26">
              <a:extLst>
                <a:ext uri="{FF2B5EF4-FFF2-40B4-BE49-F238E27FC236}">
                  <a16:creationId xmlns:a16="http://schemas.microsoft.com/office/drawing/2014/main" id="{E1BE0D65-EAAC-4ED0-A123-4E7831D0C5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21" y="1652"/>
              <a:ext cx="184" cy="2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Oval 13">
              <a:extLst>
                <a:ext uri="{FF2B5EF4-FFF2-40B4-BE49-F238E27FC236}">
                  <a16:creationId xmlns:a16="http://schemas.microsoft.com/office/drawing/2014/main" id="{36C53DFB-EFFD-4DD4-A091-A9073B049B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44" y="1914"/>
              <a:ext cx="240" cy="2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44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2"/>
          <p:cNvSpPr txBox="1">
            <a:spLocks noChangeArrowheads="1"/>
          </p:cNvSpPr>
          <p:nvPr/>
        </p:nvSpPr>
        <p:spPr bwMode="auto">
          <a:xfrm>
            <a:off x="593725" y="544513"/>
            <a:ext cx="3503613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sz="1400" dirty="0">
                <a:latin typeface="Times New Roman" pitchFamily="18" charset="0"/>
              </a:rPr>
              <a:t>2.  Given the following binary expression tree:</a:t>
            </a:r>
          </a:p>
        </p:txBody>
      </p:sp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914400" y="3810000"/>
            <a:ext cx="3602268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buFontTx/>
              <a:buAutoNum type="alphaLcParenBoth"/>
            </a:pPr>
            <a:r>
              <a:rPr lang="en-US" sz="1200" dirty="0">
                <a:latin typeface="Times New Roman" pitchFamily="18" charset="0"/>
              </a:rPr>
              <a:t>What is the </a:t>
            </a:r>
            <a:r>
              <a:rPr lang="en-US" sz="1200" dirty="0" err="1">
                <a:latin typeface="Times New Roman" pitchFamily="18" charset="0"/>
              </a:rPr>
              <a:t>inorder</a:t>
            </a:r>
            <a:r>
              <a:rPr lang="en-US" sz="1200" dirty="0">
                <a:latin typeface="Times New Roman" pitchFamily="18" charset="0"/>
              </a:rPr>
              <a:t> traversal of the tree?</a:t>
            </a:r>
          </a:p>
          <a:p>
            <a:endParaRPr lang="en-US" sz="1200" dirty="0">
              <a:latin typeface="Times New Roman" pitchFamily="18" charset="0"/>
            </a:endParaRPr>
          </a:p>
          <a:p>
            <a:endParaRPr lang="en-US" sz="1200" dirty="0">
              <a:latin typeface="Times New Roman" pitchFamily="18" charset="0"/>
            </a:endParaRPr>
          </a:p>
          <a:p>
            <a:endParaRPr lang="en-US" sz="1200" dirty="0">
              <a:latin typeface="Times New Roman" pitchFamily="18" charset="0"/>
            </a:endParaRPr>
          </a:p>
          <a:p>
            <a:endParaRPr lang="en-US" sz="1200" dirty="0">
              <a:latin typeface="Times New Roman" pitchFamily="18" charset="0"/>
            </a:endParaRPr>
          </a:p>
          <a:p>
            <a:r>
              <a:rPr lang="en-US" sz="1200" dirty="0">
                <a:latin typeface="Times New Roman" pitchFamily="18" charset="0"/>
              </a:rPr>
              <a:t>(b)  What is the </a:t>
            </a:r>
            <a:r>
              <a:rPr lang="en-US" sz="1200" dirty="0" err="1">
                <a:latin typeface="Times New Roman" pitchFamily="18" charset="0"/>
              </a:rPr>
              <a:t>postorder</a:t>
            </a:r>
            <a:r>
              <a:rPr lang="en-US" sz="1200" dirty="0">
                <a:latin typeface="Times New Roman" pitchFamily="18" charset="0"/>
              </a:rPr>
              <a:t> traversal of the tree?</a:t>
            </a:r>
          </a:p>
          <a:p>
            <a:endParaRPr lang="en-US" sz="1200" dirty="0">
              <a:latin typeface="Times New Roman" pitchFamily="18" charset="0"/>
            </a:endParaRPr>
          </a:p>
          <a:p>
            <a:r>
              <a:rPr lang="en-US" sz="1200" dirty="0">
                <a:latin typeface="Times New Roman" pitchFamily="18" charset="0"/>
              </a:rPr>
              <a:t> </a:t>
            </a:r>
          </a:p>
          <a:p>
            <a:endParaRPr lang="en-US" sz="1200" dirty="0">
              <a:latin typeface="Times New Roman" pitchFamily="18" charset="0"/>
            </a:endParaRPr>
          </a:p>
          <a:p>
            <a:pPr>
              <a:buFontTx/>
              <a:buAutoNum type="alphaLcParenBoth" startAt="3"/>
            </a:pPr>
            <a:r>
              <a:rPr lang="en-US" sz="1200" dirty="0">
                <a:latin typeface="Times New Roman" pitchFamily="18" charset="0"/>
              </a:rPr>
              <a:t>What does it evaluate to if using integer division?</a:t>
            </a:r>
          </a:p>
          <a:p>
            <a:pPr marL="0" indent="0"/>
            <a:endParaRPr lang="en-US" sz="1200" dirty="0">
              <a:latin typeface="Times New Roman" pitchFamily="18" charset="0"/>
            </a:endParaRPr>
          </a:p>
          <a:p>
            <a:pPr marL="228600" indent="-228600">
              <a:buAutoNum type="alphaLcParenBoth" startAt="4"/>
            </a:pPr>
            <a:r>
              <a:rPr lang="en-US" sz="1200" dirty="0">
                <a:latin typeface="Times New Roman" pitchFamily="18" charset="0"/>
              </a:rPr>
              <a:t>   What does it evaluate to if using float division?</a:t>
            </a:r>
          </a:p>
          <a:p>
            <a:pPr marL="228600" indent="-228600">
              <a:buAutoNum type="alphaLcParenBoth" startAt="4"/>
            </a:pPr>
            <a:endParaRPr lang="en-US" sz="1200" dirty="0">
              <a:latin typeface="Times New Roman" pitchFamily="18" charset="0"/>
            </a:endParaRPr>
          </a:p>
          <a:p>
            <a:pPr marL="0" indent="0"/>
            <a:endParaRPr lang="en-US" sz="1200" dirty="0">
              <a:latin typeface="Times New Roman" pitchFamily="18" charset="0"/>
            </a:endParaRPr>
          </a:p>
          <a:p>
            <a:pPr>
              <a:buFontTx/>
              <a:buAutoNum type="alphaLcParenBoth" startAt="3"/>
            </a:pPr>
            <a:endParaRPr lang="en-US" sz="1200" dirty="0">
              <a:latin typeface="Times New Roman" pitchFamily="18" charset="0"/>
            </a:endParaRPr>
          </a:p>
        </p:txBody>
      </p:sp>
      <p:grpSp>
        <p:nvGrpSpPr>
          <p:cNvPr id="3076" name="Group 37"/>
          <p:cNvGrpSpPr>
            <a:grpSpLocks/>
          </p:cNvGrpSpPr>
          <p:nvPr/>
        </p:nvGrpSpPr>
        <p:grpSpPr bwMode="auto">
          <a:xfrm>
            <a:off x="1447800" y="1143000"/>
            <a:ext cx="3276600" cy="2286000"/>
            <a:chOff x="912" y="640"/>
            <a:chExt cx="2064" cy="1440"/>
          </a:xfrm>
        </p:grpSpPr>
        <p:sp>
          <p:nvSpPr>
            <p:cNvPr id="3077" name="Oval 5"/>
            <p:cNvSpPr>
              <a:spLocks noChangeArrowheads="1"/>
            </p:cNvSpPr>
            <p:nvPr/>
          </p:nvSpPr>
          <p:spPr bwMode="auto">
            <a:xfrm>
              <a:off x="2075" y="640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>
                  <a:latin typeface="Times New Roman" pitchFamily="18" charset="0"/>
                </a:rPr>
                <a:t>*</a:t>
              </a:r>
            </a:p>
          </p:txBody>
        </p:sp>
        <p:sp>
          <p:nvSpPr>
            <p:cNvPr id="3078" name="Oval 6"/>
            <p:cNvSpPr>
              <a:spLocks noChangeArrowheads="1"/>
            </p:cNvSpPr>
            <p:nvPr/>
          </p:nvSpPr>
          <p:spPr bwMode="auto">
            <a:xfrm>
              <a:off x="1700" y="886"/>
              <a:ext cx="188" cy="1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>
                  <a:latin typeface="Times New Roman" pitchFamily="18" charset="0"/>
                </a:rPr>
                <a:t>/</a:t>
              </a:r>
            </a:p>
          </p:txBody>
        </p:sp>
        <p:sp>
          <p:nvSpPr>
            <p:cNvPr id="3079" name="Oval 7"/>
            <p:cNvSpPr>
              <a:spLocks noChangeArrowheads="1"/>
            </p:cNvSpPr>
            <p:nvPr/>
          </p:nvSpPr>
          <p:spPr bwMode="auto">
            <a:xfrm>
              <a:off x="2451" y="886"/>
              <a:ext cx="187" cy="1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+</a:t>
              </a:r>
            </a:p>
          </p:txBody>
        </p:sp>
        <p:sp>
          <p:nvSpPr>
            <p:cNvPr id="3080" name="Oval 8"/>
            <p:cNvSpPr>
              <a:spLocks noChangeArrowheads="1"/>
            </p:cNvSpPr>
            <p:nvPr/>
          </p:nvSpPr>
          <p:spPr bwMode="auto">
            <a:xfrm>
              <a:off x="1925" y="1237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24</a:t>
              </a:r>
            </a:p>
          </p:txBody>
        </p:sp>
        <p:sp>
          <p:nvSpPr>
            <p:cNvPr id="3081" name="Oval 9"/>
            <p:cNvSpPr>
              <a:spLocks noChangeArrowheads="1"/>
            </p:cNvSpPr>
            <p:nvPr/>
          </p:nvSpPr>
          <p:spPr bwMode="auto">
            <a:xfrm>
              <a:off x="2263" y="1237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>
                  <a:latin typeface="Times New Roman" pitchFamily="18" charset="0"/>
                </a:rPr>
                <a:t>-</a:t>
              </a:r>
            </a:p>
          </p:txBody>
        </p:sp>
        <p:sp>
          <p:nvSpPr>
            <p:cNvPr id="3082" name="Oval 10"/>
            <p:cNvSpPr>
              <a:spLocks noChangeArrowheads="1"/>
            </p:cNvSpPr>
            <p:nvPr/>
          </p:nvSpPr>
          <p:spPr bwMode="auto">
            <a:xfrm>
              <a:off x="1475" y="1237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>
                  <a:latin typeface="Times New Roman" pitchFamily="18" charset="0"/>
                </a:rPr>
                <a:t>-</a:t>
              </a:r>
            </a:p>
          </p:txBody>
        </p:sp>
        <p:sp>
          <p:nvSpPr>
            <p:cNvPr id="3083" name="Oval 11"/>
            <p:cNvSpPr>
              <a:spLocks noChangeArrowheads="1"/>
            </p:cNvSpPr>
            <p:nvPr/>
          </p:nvSpPr>
          <p:spPr bwMode="auto">
            <a:xfrm>
              <a:off x="1663" y="1588"/>
              <a:ext cx="187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>
                  <a:latin typeface="Times New Roman" pitchFamily="18" charset="0"/>
                </a:rPr>
                <a:t>%</a:t>
              </a:r>
            </a:p>
          </p:txBody>
        </p:sp>
        <p:sp>
          <p:nvSpPr>
            <p:cNvPr id="3084" name="Oval 12"/>
            <p:cNvSpPr>
              <a:spLocks noChangeArrowheads="1"/>
            </p:cNvSpPr>
            <p:nvPr/>
          </p:nvSpPr>
          <p:spPr bwMode="auto">
            <a:xfrm>
              <a:off x="1212" y="1588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48</a:t>
              </a:r>
            </a:p>
          </p:txBody>
        </p:sp>
        <p:sp>
          <p:nvSpPr>
            <p:cNvPr id="3085" name="Oval 13"/>
            <p:cNvSpPr>
              <a:spLocks noChangeArrowheads="1"/>
            </p:cNvSpPr>
            <p:nvPr/>
          </p:nvSpPr>
          <p:spPr bwMode="auto">
            <a:xfrm>
              <a:off x="1475" y="1904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7</a:t>
              </a:r>
            </a:p>
          </p:txBody>
        </p:sp>
        <p:sp>
          <p:nvSpPr>
            <p:cNvPr id="3086" name="Oval 14"/>
            <p:cNvSpPr>
              <a:spLocks noChangeArrowheads="1"/>
            </p:cNvSpPr>
            <p:nvPr/>
          </p:nvSpPr>
          <p:spPr bwMode="auto">
            <a:xfrm>
              <a:off x="1850" y="1904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2</a:t>
              </a:r>
            </a:p>
          </p:txBody>
        </p:sp>
        <p:sp>
          <p:nvSpPr>
            <p:cNvPr id="3087" name="Oval 15"/>
            <p:cNvSpPr>
              <a:spLocks noChangeArrowheads="1"/>
            </p:cNvSpPr>
            <p:nvPr/>
          </p:nvSpPr>
          <p:spPr bwMode="auto">
            <a:xfrm>
              <a:off x="2563" y="1588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>
                  <a:latin typeface="Times New Roman" pitchFamily="18" charset="0"/>
                </a:rPr>
                <a:t>*</a:t>
              </a:r>
            </a:p>
          </p:txBody>
        </p:sp>
        <p:sp>
          <p:nvSpPr>
            <p:cNvPr id="3088" name="Oval 16"/>
            <p:cNvSpPr>
              <a:spLocks noChangeArrowheads="1"/>
            </p:cNvSpPr>
            <p:nvPr/>
          </p:nvSpPr>
          <p:spPr bwMode="auto">
            <a:xfrm>
              <a:off x="2301" y="1904"/>
              <a:ext cx="187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5</a:t>
              </a:r>
            </a:p>
          </p:txBody>
        </p:sp>
        <p:sp>
          <p:nvSpPr>
            <p:cNvPr id="3089" name="Oval 17"/>
            <p:cNvSpPr>
              <a:spLocks noChangeArrowheads="1"/>
            </p:cNvSpPr>
            <p:nvPr/>
          </p:nvSpPr>
          <p:spPr bwMode="auto">
            <a:xfrm>
              <a:off x="2788" y="1904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2</a:t>
              </a:r>
            </a:p>
          </p:txBody>
        </p:sp>
        <p:sp>
          <p:nvSpPr>
            <p:cNvPr id="3090" name="Line 18"/>
            <p:cNvSpPr>
              <a:spLocks noChangeShapeType="1"/>
            </p:cNvSpPr>
            <p:nvPr/>
          </p:nvSpPr>
          <p:spPr bwMode="auto">
            <a:xfrm flipH="1">
              <a:off x="1850" y="780"/>
              <a:ext cx="225" cy="1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1" name="Line 19"/>
            <p:cNvSpPr>
              <a:spLocks noChangeShapeType="1"/>
            </p:cNvSpPr>
            <p:nvPr/>
          </p:nvSpPr>
          <p:spPr bwMode="auto">
            <a:xfrm>
              <a:off x="2225" y="780"/>
              <a:ext cx="226" cy="14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2" name="Line 20"/>
            <p:cNvSpPr>
              <a:spLocks noChangeShapeType="1"/>
            </p:cNvSpPr>
            <p:nvPr/>
          </p:nvSpPr>
          <p:spPr bwMode="auto">
            <a:xfrm flipH="1">
              <a:off x="1587" y="1026"/>
              <a:ext cx="113" cy="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3" name="Line 21"/>
            <p:cNvSpPr>
              <a:spLocks noChangeShapeType="1"/>
            </p:cNvSpPr>
            <p:nvPr/>
          </p:nvSpPr>
          <p:spPr bwMode="auto">
            <a:xfrm>
              <a:off x="1888" y="1026"/>
              <a:ext cx="150" cy="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4" name="Line 22"/>
            <p:cNvSpPr>
              <a:spLocks noChangeShapeType="1"/>
            </p:cNvSpPr>
            <p:nvPr/>
          </p:nvSpPr>
          <p:spPr bwMode="auto">
            <a:xfrm flipH="1">
              <a:off x="2376" y="1026"/>
              <a:ext cx="112" cy="2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5" name="Line 23"/>
            <p:cNvSpPr>
              <a:spLocks noChangeShapeType="1"/>
            </p:cNvSpPr>
            <p:nvPr/>
          </p:nvSpPr>
          <p:spPr bwMode="auto">
            <a:xfrm flipH="1">
              <a:off x="1287" y="1378"/>
              <a:ext cx="225" cy="21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6" name="Line 24"/>
            <p:cNvSpPr>
              <a:spLocks noChangeShapeType="1"/>
            </p:cNvSpPr>
            <p:nvPr/>
          </p:nvSpPr>
          <p:spPr bwMode="auto">
            <a:xfrm>
              <a:off x="1625" y="1378"/>
              <a:ext cx="150" cy="21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7" name="Line 25"/>
            <p:cNvSpPr>
              <a:spLocks noChangeShapeType="1"/>
            </p:cNvSpPr>
            <p:nvPr/>
          </p:nvSpPr>
          <p:spPr bwMode="auto">
            <a:xfrm flipH="1">
              <a:off x="1550" y="1729"/>
              <a:ext cx="113" cy="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8" name="Line 26"/>
            <p:cNvSpPr>
              <a:spLocks noChangeShapeType="1"/>
            </p:cNvSpPr>
            <p:nvPr/>
          </p:nvSpPr>
          <p:spPr bwMode="auto">
            <a:xfrm>
              <a:off x="1813" y="1729"/>
              <a:ext cx="150" cy="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9" name="Line 27"/>
            <p:cNvSpPr>
              <a:spLocks noChangeShapeType="1"/>
            </p:cNvSpPr>
            <p:nvPr/>
          </p:nvSpPr>
          <p:spPr bwMode="auto">
            <a:xfrm>
              <a:off x="2413" y="1413"/>
              <a:ext cx="263" cy="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00" name="Line 28"/>
            <p:cNvSpPr>
              <a:spLocks noChangeShapeType="1"/>
            </p:cNvSpPr>
            <p:nvPr/>
          </p:nvSpPr>
          <p:spPr bwMode="auto">
            <a:xfrm flipH="1">
              <a:off x="2413" y="1729"/>
              <a:ext cx="188" cy="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01" name="Line 29"/>
            <p:cNvSpPr>
              <a:spLocks noChangeShapeType="1"/>
            </p:cNvSpPr>
            <p:nvPr/>
          </p:nvSpPr>
          <p:spPr bwMode="auto">
            <a:xfrm>
              <a:off x="2713" y="1729"/>
              <a:ext cx="188" cy="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02" name="Rectangle 30"/>
            <p:cNvSpPr>
              <a:spLocks noChangeArrowheads="1"/>
            </p:cNvSpPr>
            <p:nvPr/>
          </p:nvSpPr>
          <p:spPr bwMode="auto">
            <a:xfrm>
              <a:off x="1137" y="640"/>
              <a:ext cx="150" cy="1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03" name="Text Box 31"/>
            <p:cNvSpPr txBox="1">
              <a:spLocks noChangeArrowheads="1"/>
            </p:cNvSpPr>
            <p:nvPr/>
          </p:nvSpPr>
          <p:spPr bwMode="auto">
            <a:xfrm>
              <a:off x="912" y="640"/>
              <a:ext cx="284" cy="1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sz="1400">
                  <a:latin typeface="Times New Roman" pitchFamily="18" charset="0"/>
                </a:rPr>
                <a:t>tree</a:t>
              </a:r>
              <a:endParaRPr lang="en-US" sz="1600">
                <a:latin typeface="Times New Roman" pitchFamily="18" charset="0"/>
              </a:endParaRPr>
            </a:p>
          </p:txBody>
        </p:sp>
        <p:sp>
          <p:nvSpPr>
            <p:cNvPr id="3104" name="Line 32"/>
            <p:cNvSpPr>
              <a:spLocks noChangeShapeType="1"/>
            </p:cNvSpPr>
            <p:nvPr/>
          </p:nvSpPr>
          <p:spPr bwMode="auto">
            <a:xfrm flipV="1">
              <a:off x="1212" y="710"/>
              <a:ext cx="8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05" name="Oval 33"/>
            <p:cNvSpPr>
              <a:spLocks noChangeArrowheads="1"/>
            </p:cNvSpPr>
            <p:nvPr/>
          </p:nvSpPr>
          <p:spPr bwMode="auto">
            <a:xfrm>
              <a:off x="2688" y="1200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12</a:t>
              </a:r>
            </a:p>
          </p:txBody>
        </p:sp>
        <p:sp>
          <p:nvSpPr>
            <p:cNvPr id="3106" name="Oval 34"/>
            <p:cNvSpPr>
              <a:spLocks noChangeArrowheads="1"/>
            </p:cNvSpPr>
            <p:nvPr/>
          </p:nvSpPr>
          <p:spPr bwMode="auto">
            <a:xfrm>
              <a:off x="2064" y="1584"/>
              <a:ext cx="188" cy="17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US" sz="1600" dirty="0">
                  <a:latin typeface="Times New Roman" pitchFamily="18" charset="0"/>
                </a:rPr>
                <a:t>18</a:t>
              </a:r>
            </a:p>
          </p:txBody>
        </p:sp>
        <p:sp>
          <p:nvSpPr>
            <p:cNvPr id="3107" name="Line 35"/>
            <p:cNvSpPr>
              <a:spLocks noChangeShapeType="1"/>
            </p:cNvSpPr>
            <p:nvPr/>
          </p:nvSpPr>
          <p:spPr bwMode="auto">
            <a:xfrm>
              <a:off x="2640" y="1008"/>
              <a:ext cx="96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08" name="Line 36"/>
            <p:cNvSpPr>
              <a:spLocks noChangeShapeType="1"/>
            </p:cNvSpPr>
            <p:nvPr/>
          </p:nvSpPr>
          <p:spPr bwMode="auto">
            <a:xfrm flipH="1">
              <a:off x="2160" y="1392"/>
              <a:ext cx="144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55"/>
          <p:cNvSpPr txBox="1">
            <a:spLocks noChangeArrowheads="1"/>
          </p:cNvSpPr>
          <p:nvPr/>
        </p:nvSpPr>
        <p:spPr bwMode="auto">
          <a:xfrm>
            <a:off x="60325" y="112713"/>
            <a:ext cx="9046066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2573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buFont typeface="+mj-lt"/>
              <a:buAutoNum type="arabicPeriod" startAt="3"/>
            </a:pPr>
            <a:r>
              <a:rPr lang="en-US" dirty="0"/>
              <a:t>The elements in a binary tree area to be stored in an array.  Each element is a </a:t>
            </a:r>
          </a:p>
          <a:p>
            <a:pPr lvl="2" eaLnBrk="1" hangingPunct="1"/>
            <a:r>
              <a:rPr lang="en-US" dirty="0"/>
              <a:t>nonnegative int value.</a:t>
            </a:r>
          </a:p>
          <a:p>
            <a:pPr eaLnBrk="1" hangingPunct="1"/>
            <a:r>
              <a:rPr lang="en-US" dirty="0"/>
              <a:t>a.  What value can you use as a dummy value, if the binary tree is not complete? </a:t>
            </a:r>
            <a:r>
              <a:rPr lang="en-US" u="sng" dirty="0"/>
              <a:t> null</a:t>
            </a:r>
            <a:r>
              <a:rPr lang="en-US" dirty="0"/>
              <a:t>_</a:t>
            </a:r>
          </a:p>
          <a:p>
            <a:pPr eaLnBrk="1" hangingPunct="1"/>
            <a:r>
              <a:rPr lang="en-US" dirty="0"/>
              <a:t>b.  Show the contents of the array, given the tree illustrated below</a:t>
            </a:r>
          </a:p>
        </p:txBody>
      </p:sp>
      <p:sp>
        <p:nvSpPr>
          <p:cNvPr id="4099" name="Oval 144"/>
          <p:cNvSpPr>
            <a:spLocks noChangeArrowheads="1"/>
          </p:cNvSpPr>
          <p:nvPr/>
        </p:nvSpPr>
        <p:spPr bwMode="auto">
          <a:xfrm>
            <a:off x="5486400" y="2057400"/>
            <a:ext cx="457200" cy="45720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000" dirty="0">
                <a:latin typeface="Times New Roman" pitchFamily="18" charset="0"/>
              </a:rPr>
              <a:t>14</a:t>
            </a:r>
            <a:endParaRPr lang="en-US" sz="2400" dirty="0">
              <a:latin typeface="Times New Roman" pitchFamily="18" charset="0"/>
            </a:endParaRPr>
          </a:p>
        </p:txBody>
      </p:sp>
      <p:sp>
        <p:nvSpPr>
          <p:cNvPr id="4100" name="Oval 146"/>
          <p:cNvSpPr>
            <a:spLocks noChangeArrowheads="1"/>
          </p:cNvSpPr>
          <p:nvPr/>
        </p:nvSpPr>
        <p:spPr bwMode="auto">
          <a:xfrm>
            <a:off x="4648200" y="2819400"/>
            <a:ext cx="457200" cy="45720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000" dirty="0">
                <a:latin typeface="Times New Roman" pitchFamily="18" charset="0"/>
              </a:rPr>
              <a:t>73</a:t>
            </a:r>
            <a:endParaRPr lang="en-US" sz="2400" dirty="0">
              <a:latin typeface="Times New Roman" pitchFamily="18" charset="0"/>
            </a:endParaRPr>
          </a:p>
        </p:txBody>
      </p:sp>
      <p:sp>
        <p:nvSpPr>
          <p:cNvPr id="4101" name="Oval 147"/>
          <p:cNvSpPr>
            <a:spLocks noChangeArrowheads="1"/>
          </p:cNvSpPr>
          <p:nvPr/>
        </p:nvSpPr>
        <p:spPr bwMode="auto">
          <a:xfrm>
            <a:off x="6248400" y="2819400"/>
            <a:ext cx="457200" cy="45720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000" dirty="0">
                <a:latin typeface="Times New Roman" pitchFamily="18" charset="0"/>
              </a:rPr>
              <a:t>21</a:t>
            </a:r>
            <a:endParaRPr lang="en-US" sz="2400" dirty="0">
              <a:latin typeface="Times New Roman" pitchFamily="18" charset="0"/>
            </a:endParaRPr>
          </a:p>
        </p:txBody>
      </p:sp>
      <p:sp>
        <p:nvSpPr>
          <p:cNvPr id="4102" name="Oval 148"/>
          <p:cNvSpPr>
            <a:spLocks noChangeArrowheads="1"/>
          </p:cNvSpPr>
          <p:nvPr/>
        </p:nvSpPr>
        <p:spPr bwMode="auto">
          <a:xfrm>
            <a:off x="3733800" y="3657600"/>
            <a:ext cx="457200" cy="45720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000" dirty="0">
                <a:latin typeface="Times New Roman" pitchFamily="18" charset="0"/>
              </a:rPr>
              <a:t>7</a:t>
            </a:r>
            <a:endParaRPr lang="en-US" sz="2400" dirty="0">
              <a:latin typeface="Times New Roman" pitchFamily="18" charset="0"/>
            </a:endParaRPr>
          </a:p>
        </p:txBody>
      </p:sp>
      <p:sp>
        <p:nvSpPr>
          <p:cNvPr id="4103" name="Oval 149"/>
          <p:cNvSpPr>
            <a:spLocks noChangeArrowheads="1"/>
          </p:cNvSpPr>
          <p:nvPr/>
        </p:nvSpPr>
        <p:spPr bwMode="auto">
          <a:xfrm>
            <a:off x="4267200" y="4419600"/>
            <a:ext cx="457200" cy="45720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000" dirty="0">
                <a:latin typeface="Times New Roman" pitchFamily="18" charset="0"/>
              </a:rPr>
              <a:t>51</a:t>
            </a:r>
            <a:endParaRPr lang="en-US" sz="2400" dirty="0">
              <a:latin typeface="Times New Roman" pitchFamily="18" charset="0"/>
            </a:endParaRPr>
          </a:p>
        </p:txBody>
      </p:sp>
      <p:sp>
        <p:nvSpPr>
          <p:cNvPr id="4104" name="Oval 150"/>
          <p:cNvSpPr>
            <a:spLocks noChangeArrowheads="1"/>
          </p:cNvSpPr>
          <p:nvPr/>
        </p:nvSpPr>
        <p:spPr bwMode="auto">
          <a:xfrm>
            <a:off x="5486400" y="3657600"/>
            <a:ext cx="457200" cy="45720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000" dirty="0">
                <a:latin typeface="Times New Roman" pitchFamily="18" charset="0"/>
              </a:rPr>
              <a:t>19</a:t>
            </a:r>
            <a:endParaRPr lang="en-US" sz="2400" dirty="0">
              <a:latin typeface="Times New Roman" pitchFamily="18" charset="0"/>
            </a:endParaRPr>
          </a:p>
        </p:txBody>
      </p:sp>
      <p:sp>
        <p:nvSpPr>
          <p:cNvPr id="4105" name="Oval 151"/>
          <p:cNvSpPr>
            <a:spLocks noChangeArrowheads="1"/>
          </p:cNvSpPr>
          <p:nvPr/>
        </p:nvSpPr>
        <p:spPr bwMode="auto">
          <a:xfrm>
            <a:off x="7010400" y="3657600"/>
            <a:ext cx="457200" cy="45720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000" dirty="0">
                <a:latin typeface="Times New Roman" pitchFamily="18" charset="0"/>
              </a:rPr>
              <a:t>6</a:t>
            </a:r>
            <a:endParaRPr lang="en-US" sz="2400" dirty="0">
              <a:latin typeface="Times New Roman" pitchFamily="18" charset="0"/>
            </a:endParaRPr>
          </a:p>
        </p:txBody>
      </p:sp>
      <p:sp>
        <p:nvSpPr>
          <p:cNvPr id="4108" name="Oval 154"/>
          <p:cNvSpPr>
            <a:spLocks noChangeArrowheads="1"/>
          </p:cNvSpPr>
          <p:nvPr/>
        </p:nvSpPr>
        <p:spPr bwMode="auto">
          <a:xfrm>
            <a:off x="7543800" y="4419600"/>
            <a:ext cx="457200" cy="457200"/>
          </a:xfrm>
          <a:prstGeom prst="ellips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US" sz="2000" dirty="0">
                <a:latin typeface="Times New Roman" pitchFamily="18" charset="0"/>
              </a:rPr>
              <a:t>45</a:t>
            </a:r>
            <a:endParaRPr lang="en-US" sz="2400" dirty="0">
              <a:latin typeface="Times New Roman" pitchFamily="18" charset="0"/>
            </a:endParaRPr>
          </a:p>
        </p:txBody>
      </p:sp>
      <p:sp>
        <p:nvSpPr>
          <p:cNvPr id="4109" name="Line 155"/>
          <p:cNvSpPr>
            <a:spLocks noChangeShapeType="1"/>
          </p:cNvSpPr>
          <p:nvPr/>
        </p:nvSpPr>
        <p:spPr bwMode="auto">
          <a:xfrm flipH="1">
            <a:off x="4876800" y="2438400"/>
            <a:ext cx="685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0" name="Line 156"/>
          <p:cNvSpPr>
            <a:spLocks noChangeShapeType="1"/>
          </p:cNvSpPr>
          <p:nvPr/>
        </p:nvSpPr>
        <p:spPr bwMode="auto">
          <a:xfrm>
            <a:off x="5867400" y="2438400"/>
            <a:ext cx="6096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1" name="Line 157"/>
          <p:cNvSpPr>
            <a:spLocks noChangeShapeType="1"/>
          </p:cNvSpPr>
          <p:nvPr/>
        </p:nvSpPr>
        <p:spPr bwMode="auto">
          <a:xfrm flipH="1">
            <a:off x="3962400" y="3200400"/>
            <a:ext cx="7620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2" name="Line 158"/>
          <p:cNvSpPr>
            <a:spLocks noChangeShapeType="1"/>
          </p:cNvSpPr>
          <p:nvPr/>
        </p:nvSpPr>
        <p:spPr bwMode="auto">
          <a:xfrm flipH="1">
            <a:off x="5715000" y="3124200"/>
            <a:ext cx="533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3" name="Line 159"/>
          <p:cNvSpPr>
            <a:spLocks noChangeShapeType="1"/>
          </p:cNvSpPr>
          <p:nvPr/>
        </p:nvSpPr>
        <p:spPr bwMode="auto">
          <a:xfrm>
            <a:off x="4114800" y="4038600"/>
            <a:ext cx="381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4" name="Line 160"/>
          <p:cNvSpPr>
            <a:spLocks noChangeShapeType="1"/>
          </p:cNvSpPr>
          <p:nvPr/>
        </p:nvSpPr>
        <p:spPr bwMode="auto">
          <a:xfrm>
            <a:off x="6705600" y="3200400"/>
            <a:ext cx="533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7" name="Line 163"/>
          <p:cNvSpPr>
            <a:spLocks noChangeShapeType="1"/>
          </p:cNvSpPr>
          <p:nvPr/>
        </p:nvSpPr>
        <p:spPr bwMode="auto">
          <a:xfrm>
            <a:off x="7391400" y="4038600"/>
            <a:ext cx="381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8" name="Rectangle 165"/>
          <p:cNvSpPr>
            <a:spLocks noChangeArrowheads="1"/>
          </p:cNvSpPr>
          <p:nvPr/>
        </p:nvSpPr>
        <p:spPr bwMode="auto">
          <a:xfrm>
            <a:off x="4038600" y="2057400"/>
            <a:ext cx="3048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19" name="Line 166"/>
          <p:cNvSpPr>
            <a:spLocks noChangeShapeType="1"/>
          </p:cNvSpPr>
          <p:nvPr/>
        </p:nvSpPr>
        <p:spPr bwMode="auto">
          <a:xfrm>
            <a:off x="4191000" y="2286000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oval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20" name="Text Box 167"/>
          <p:cNvSpPr txBox="1">
            <a:spLocks noChangeArrowheads="1"/>
          </p:cNvSpPr>
          <p:nvPr/>
        </p:nvSpPr>
        <p:spPr bwMode="auto">
          <a:xfrm>
            <a:off x="3962400" y="1828800"/>
            <a:ext cx="414338" cy="274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1200">
                <a:latin typeface="Times New Roman" pitchFamily="18" charset="0"/>
              </a:rPr>
              <a:t>tree</a:t>
            </a:r>
          </a:p>
        </p:txBody>
      </p:sp>
      <p:grpSp>
        <p:nvGrpSpPr>
          <p:cNvPr id="4122" name="Group 188"/>
          <p:cNvGrpSpPr>
            <a:grpSpLocks/>
          </p:cNvGrpSpPr>
          <p:nvPr/>
        </p:nvGrpSpPr>
        <p:grpSpPr bwMode="auto">
          <a:xfrm>
            <a:off x="989013" y="1524000"/>
            <a:ext cx="1068388" cy="4937125"/>
            <a:chOff x="623" y="960"/>
            <a:chExt cx="673" cy="3110"/>
          </a:xfrm>
        </p:grpSpPr>
        <p:sp>
          <p:nvSpPr>
            <p:cNvPr id="4124" name="Rectangle 169"/>
            <p:cNvSpPr>
              <a:spLocks noChangeArrowheads="1"/>
            </p:cNvSpPr>
            <p:nvPr/>
          </p:nvSpPr>
          <p:spPr bwMode="auto">
            <a:xfrm>
              <a:off x="960" y="960"/>
              <a:ext cx="336" cy="307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5" name="Text Box 170"/>
            <p:cNvSpPr txBox="1">
              <a:spLocks noChangeArrowheads="1"/>
            </p:cNvSpPr>
            <p:nvPr/>
          </p:nvSpPr>
          <p:spPr bwMode="auto">
            <a:xfrm>
              <a:off x="623" y="1104"/>
              <a:ext cx="385" cy="29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[0]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[2]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[3]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[4]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[5]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[6]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[7]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[8]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[9]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[10]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[11]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[12]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[13]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[14]</a:t>
              </a:r>
            </a:p>
          </p:txBody>
        </p:sp>
        <p:sp>
          <p:nvSpPr>
            <p:cNvPr id="4126" name="Line 171"/>
            <p:cNvSpPr>
              <a:spLocks noChangeShapeType="1"/>
            </p:cNvSpPr>
            <p:nvPr/>
          </p:nvSpPr>
          <p:spPr bwMode="auto">
            <a:xfrm>
              <a:off x="960" y="4032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7" name="Line 172"/>
            <p:cNvSpPr>
              <a:spLocks noChangeShapeType="1"/>
            </p:cNvSpPr>
            <p:nvPr/>
          </p:nvSpPr>
          <p:spPr bwMode="auto">
            <a:xfrm>
              <a:off x="960" y="3840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8" name="Line 173"/>
            <p:cNvSpPr>
              <a:spLocks noChangeShapeType="1"/>
            </p:cNvSpPr>
            <p:nvPr/>
          </p:nvSpPr>
          <p:spPr bwMode="auto">
            <a:xfrm>
              <a:off x="960" y="3648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9" name="Line 174"/>
            <p:cNvSpPr>
              <a:spLocks noChangeShapeType="1"/>
            </p:cNvSpPr>
            <p:nvPr/>
          </p:nvSpPr>
          <p:spPr bwMode="auto">
            <a:xfrm>
              <a:off x="960" y="3456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0" name="Line 175"/>
            <p:cNvSpPr>
              <a:spLocks noChangeShapeType="1"/>
            </p:cNvSpPr>
            <p:nvPr/>
          </p:nvSpPr>
          <p:spPr bwMode="auto">
            <a:xfrm>
              <a:off x="960" y="3264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1" name="Line 176"/>
            <p:cNvSpPr>
              <a:spLocks noChangeShapeType="1"/>
            </p:cNvSpPr>
            <p:nvPr/>
          </p:nvSpPr>
          <p:spPr bwMode="auto">
            <a:xfrm>
              <a:off x="960" y="3072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2" name="Line 177"/>
            <p:cNvSpPr>
              <a:spLocks noChangeShapeType="1"/>
            </p:cNvSpPr>
            <p:nvPr/>
          </p:nvSpPr>
          <p:spPr bwMode="auto">
            <a:xfrm>
              <a:off x="960" y="2880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3" name="Line 178"/>
            <p:cNvSpPr>
              <a:spLocks noChangeShapeType="1"/>
            </p:cNvSpPr>
            <p:nvPr/>
          </p:nvSpPr>
          <p:spPr bwMode="auto">
            <a:xfrm>
              <a:off x="960" y="2688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4" name="Line 179"/>
            <p:cNvSpPr>
              <a:spLocks noChangeShapeType="1"/>
            </p:cNvSpPr>
            <p:nvPr/>
          </p:nvSpPr>
          <p:spPr bwMode="auto">
            <a:xfrm>
              <a:off x="960" y="2496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5" name="Line 180"/>
            <p:cNvSpPr>
              <a:spLocks noChangeShapeType="1"/>
            </p:cNvSpPr>
            <p:nvPr/>
          </p:nvSpPr>
          <p:spPr bwMode="auto">
            <a:xfrm>
              <a:off x="960" y="2304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6" name="Line 181"/>
            <p:cNvSpPr>
              <a:spLocks noChangeShapeType="1"/>
            </p:cNvSpPr>
            <p:nvPr/>
          </p:nvSpPr>
          <p:spPr bwMode="auto">
            <a:xfrm>
              <a:off x="960" y="2112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7" name="Line 182"/>
            <p:cNvSpPr>
              <a:spLocks noChangeShapeType="1"/>
            </p:cNvSpPr>
            <p:nvPr/>
          </p:nvSpPr>
          <p:spPr bwMode="auto">
            <a:xfrm>
              <a:off x="960" y="1920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8" name="Line 183"/>
            <p:cNvSpPr>
              <a:spLocks noChangeShapeType="1"/>
            </p:cNvSpPr>
            <p:nvPr/>
          </p:nvSpPr>
          <p:spPr bwMode="auto">
            <a:xfrm>
              <a:off x="960" y="1728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9" name="Line 184"/>
            <p:cNvSpPr>
              <a:spLocks noChangeShapeType="1"/>
            </p:cNvSpPr>
            <p:nvPr/>
          </p:nvSpPr>
          <p:spPr bwMode="auto">
            <a:xfrm>
              <a:off x="960" y="1536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40" name="Line 185"/>
            <p:cNvSpPr>
              <a:spLocks noChangeShapeType="1"/>
            </p:cNvSpPr>
            <p:nvPr/>
          </p:nvSpPr>
          <p:spPr bwMode="auto">
            <a:xfrm>
              <a:off x="960" y="1344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41" name="Line 186"/>
            <p:cNvSpPr>
              <a:spLocks noChangeShapeType="1"/>
            </p:cNvSpPr>
            <p:nvPr/>
          </p:nvSpPr>
          <p:spPr bwMode="auto">
            <a:xfrm>
              <a:off x="960" y="1152"/>
              <a:ext cx="3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2" name="Rectangle 1"/>
          <p:cNvSpPr/>
          <p:nvPr/>
        </p:nvSpPr>
        <p:spPr>
          <a:xfrm>
            <a:off x="1293812" y="1303338"/>
            <a:ext cx="915988" cy="525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668E5C1-F162-4923-AF6A-0D522335FCA9}"/>
              </a:ext>
            </a:extLst>
          </p:cNvPr>
          <p:cNvGrpSpPr/>
          <p:nvPr/>
        </p:nvGrpSpPr>
        <p:grpSpPr>
          <a:xfrm>
            <a:off x="990600" y="1524001"/>
            <a:ext cx="1066800" cy="4398227"/>
            <a:chOff x="990600" y="1524001"/>
            <a:chExt cx="1066800" cy="4398227"/>
          </a:xfrm>
        </p:grpSpPr>
        <p:sp>
          <p:nvSpPr>
            <p:cNvPr id="5155" name="Rectangle 86"/>
            <p:cNvSpPr>
              <a:spLocks noChangeArrowheads="1"/>
            </p:cNvSpPr>
            <p:nvPr/>
          </p:nvSpPr>
          <p:spPr bwMode="auto">
            <a:xfrm>
              <a:off x="1524000" y="1524001"/>
              <a:ext cx="533400" cy="4343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56" name="Text Box 87"/>
            <p:cNvSpPr txBox="1">
              <a:spLocks noChangeArrowheads="1"/>
            </p:cNvSpPr>
            <p:nvPr/>
          </p:nvSpPr>
          <p:spPr bwMode="auto">
            <a:xfrm>
              <a:off x="990600" y="1828800"/>
              <a:ext cx="611065" cy="40934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[0]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[2]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[3]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[4]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[5]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[6]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[7]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[8]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[9]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[10]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[11]</a:t>
              </a:r>
            </a:p>
            <a:p>
              <a:pPr algn="ctr" eaLnBrk="1" hangingPunct="1"/>
              <a:r>
                <a:rPr lang="en-US" sz="2000" dirty="0">
                  <a:latin typeface="Times New Roman" pitchFamily="18" charset="0"/>
                </a:rPr>
                <a:t>[12]</a:t>
              </a:r>
            </a:p>
          </p:txBody>
        </p:sp>
        <p:sp>
          <p:nvSpPr>
            <p:cNvPr id="5160" name="Line 91"/>
            <p:cNvSpPr>
              <a:spLocks noChangeShapeType="1"/>
            </p:cNvSpPr>
            <p:nvPr/>
          </p:nvSpPr>
          <p:spPr bwMode="auto">
            <a:xfrm>
              <a:off x="1524000" y="5532390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1" name="Line 92"/>
            <p:cNvSpPr>
              <a:spLocks noChangeShapeType="1"/>
            </p:cNvSpPr>
            <p:nvPr/>
          </p:nvSpPr>
          <p:spPr bwMode="auto">
            <a:xfrm>
              <a:off x="1524000" y="5224052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2" name="Line 93"/>
            <p:cNvSpPr>
              <a:spLocks noChangeShapeType="1"/>
            </p:cNvSpPr>
            <p:nvPr/>
          </p:nvSpPr>
          <p:spPr bwMode="auto">
            <a:xfrm>
              <a:off x="1524000" y="4915715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3" name="Line 94"/>
            <p:cNvSpPr>
              <a:spLocks noChangeShapeType="1"/>
            </p:cNvSpPr>
            <p:nvPr/>
          </p:nvSpPr>
          <p:spPr bwMode="auto">
            <a:xfrm>
              <a:off x="1524000" y="4607377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4" name="Line 95"/>
            <p:cNvSpPr>
              <a:spLocks noChangeShapeType="1"/>
            </p:cNvSpPr>
            <p:nvPr/>
          </p:nvSpPr>
          <p:spPr bwMode="auto">
            <a:xfrm>
              <a:off x="1524000" y="4299039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5" name="Line 96"/>
            <p:cNvSpPr>
              <a:spLocks noChangeShapeType="1"/>
            </p:cNvSpPr>
            <p:nvPr/>
          </p:nvSpPr>
          <p:spPr bwMode="auto">
            <a:xfrm>
              <a:off x="1524000" y="3990702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6" name="Line 97"/>
            <p:cNvSpPr>
              <a:spLocks noChangeShapeType="1"/>
            </p:cNvSpPr>
            <p:nvPr/>
          </p:nvSpPr>
          <p:spPr bwMode="auto">
            <a:xfrm>
              <a:off x="1524000" y="3682364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7" name="Line 98"/>
            <p:cNvSpPr>
              <a:spLocks noChangeShapeType="1"/>
            </p:cNvSpPr>
            <p:nvPr/>
          </p:nvSpPr>
          <p:spPr bwMode="auto">
            <a:xfrm>
              <a:off x="1524000" y="3374026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8" name="Line 99"/>
            <p:cNvSpPr>
              <a:spLocks noChangeShapeType="1"/>
            </p:cNvSpPr>
            <p:nvPr/>
          </p:nvSpPr>
          <p:spPr bwMode="auto">
            <a:xfrm>
              <a:off x="1524000" y="3065688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69" name="Line 100"/>
            <p:cNvSpPr>
              <a:spLocks noChangeShapeType="1"/>
            </p:cNvSpPr>
            <p:nvPr/>
          </p:nvSpPr>
          <p:spPr bwMode="auto">
            <a:xfrm>
              <a:off x="1524000" y="2757351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0" name="Line 101"/>
            <p:cNvSpPr>
              <a:spLocks noChangeShapeType="1"/>
            </p:cNvSpPr>
            <p:nvPr/>
          </p:nvSpPr>
          <p:spPr bwMode="auto">
            <a:xfrm>
              <a:off x="1524000" y="2449013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1" name="Line 102"/>
            <p:cNvSpPr>
              <a:spLocks noChangeShapeType="1"/>
            </p:cNvSpPr>
            <p:nvPr/>
          </p:nvSpPr>
          <p:spPr bwMode="auto">
            <a:xfrm>
              <a:off x="1524000" y="2140675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72" name="Line 103"/>
            <p:cNvSpPr>
              <a:spLocks noChangeShapeType="1"/>
            </p:cNvSpPr>
            <p:nvPr/>
          </p:nvSpPr>
          <p:spPr bwMode="auto">
            <a:xfrm>
              <a:off x="1524000" y="1832338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123" name="Text Box 105"/>
          <p:cNvSpPr txBox="1">
            <a:spLocks noChangeArrowheads="1"/>
          </p:cNvSpPr>
          <p:nvPr/>
        </p:nvSpPr>
        <p:spPr bwMode="auto">
          <a:xfrm>
            <a:off x="212725" y="190500"/>
            <a:ext cx="641496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342900" indent="-342900" eaLnBrk="1" hangingPunct="1">
              <a:buFont typeface="+mj-lt"/>
              <a:buAutoNum type="arabicPeriod" startAt="4"/>
            </a:pPr>
            <a:r>
              <a:rPr lang="en-US" dirty="0">
                <a:latin typeface="Times New Roman" pitchFamily="18" charset="0"/>
              </a:rPr>
              <a:t>Given the array pictured below, draw the binary tree that can be</a:t>
            </a:r>
          </a:p>
          <a:p>
            <a:pPr eaLnBrk="1" hangingPunct="1"/>
            <a:r>
              <a:rPr lang="en-US" dirty="0">
                <a:latin typeface="Times New Roman" pitchFamily="18" charset="0"/>
              </a:rPr>
              <a:t>created from its elements.  </a:t>
            </a:r>
          </a:p>
        </p:txBody>
      </p:sp>
      <p:sp>
        <p:nvSpPr>
          <p:cNvPr id="5124" name="Text Box 106"/>
          <p:cNvSpPr txBox="1">
            <a:spLocks noChangeArrowheads="1"/>
          </p:cNvSpPr>
          <p:nvPr/>
        </p:nvSpPr>
        <p:spPr bwMode="auto">
          <a:xfrm>
            <a:off x="1524000" y="1447800"/>
            <a:ext cx="582211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endParaRPr lang="en-US" sz="2000" dirty="0">
              <a:latin typeface="Times New Roman" pitchFamily="18" charset="0"/>
            </a:endParaRP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35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20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71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40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52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63</a:t>
            </a:r>
          </a:p>
          <a:p>
            <a:pPr algn="ctr" eaLnBrk="1" hangingPunct="1">
              <a:spcBef>
                <a:spcPts val="300"/>
              </a:spcBef>
            </a:pPr>
            <a:r>
              <a:rPr lang="en-US" sz="2000" dirty="0">
                <a:latin typeface="Times New Roman" pitchFamily="18" charset="0"/>
              </a:rPr>
              <a:t>null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17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25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null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7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null</a:t>
            </a:r>
          </a:p>
          <a:p>
            <a:pPr algn="ctr" eaLnBrk="1" hangingPunct="1"/>
            <a:r>
              <a:rPr lang="en-US" sz="2000" dirty="0">
                <a:latin typeface="Times New Roman" pitchFamily="18" charset="0"/>
              </a:rPr>
              <a:t>45</a:t>
            </a:r>
          </a:p>
        </p:txBody>
      </p:sp>
      <p:sp>
        <p:nvSpPr>
          <p:cNvPr id="54" name="Rectangle 53"/>
          <p:cNvSpPr/>
          <p:nvPr/>
        </p:nvSpPr>
        <p:spPr>
          <a:xfrm>
            <a:off x="1293812" y="1303338"/>
            <a:ext cx="915988" cy="525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D46ABF-A1D4-4491-A1B4-70322CD1C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560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1941FB-8D0C-4FDA-B3AD-4CC2BBBA4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09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137044-E6FA-4BBA-AC94-BF910555D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36634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332</Words>
  <Application>Microsoft Office PowerPoint</Application>
  <PresentationFormat>On-screen Show (4:3)</PresentationFormat>
  <Paragraphs>113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Montgomery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Jeannette</dc:creator>
  <cp:lastModifiedBy>robert ghormley</cp:lastModifiedBy>
  <cp:revision>23</cp:revision>
  <cp:lastPrinted>2016-04-12T17:35:20Z</cp:lastPrinted>
  <dcterms:created xsi:type="dcterms:W3CDTF">2006-11-01T05:42:40Z</dcterms:created>
  <dcterms:modified xsi:type="dcterms:W3CDTF">2020-10-22T03:25:16Z</dcterms:modified>
</cp:coreProperties>
</file>

<file path=docProps/thumbnail.jpeg>
</file>